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9" r:id="rId5"/>
    <p:sldId id="258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  <a:endParaRPr kumimoji="0" lang="kk-KZ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</a:t>
            </a:r>
            <a:r>
              <a:rPr kumimoji="0" lang="kk-K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85720" y="214290"/>
            <a:ext cx="7848600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3200" i="1" dirty="0">
                <a:latin typeface="Times New Roman" pitchFamily="18" charset="0"/>
                <a:cs typeface="Times New Roman" pitchFamily="18" charset="0"/>
              </a:rPr>
              <a:t>Мен үшін –елімді дамыған елдердің сапына тұрғызып, санатына қосудан үлкен мақсат жоқ! Қазақтың өзінің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ұлттық қасиеттерінің </a:t>
            </a:r>
            <a:r>
              <a:rPr lang="kk-KZ" sz="3200" i="1" dirty="0">
                <a:latin typeface="Times New Roman" pitchFamily="18" charset="0"/>
                <a:cs typeface="Times New Roman" pitchFamily="18" charset="0"/>
              </a:rPr>
              <a:t>қайта қалыптасуына қамқорлық жасау-менің президенттік те, перзенттік те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парызым.</a:t>
            </a:r>
            <a:endParaRPr lang="kk-KZ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0" descr="Изображение 0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714620"/>
            <a:ext cx="4195770" cy="348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Интеллектуалды ойын</a:t>
            </a:r>
            <a:br>
              <a:rPr lang="kk-KZ" dirty="0" smtClean="0"/>
            </a:br>
            <a:r>
              <a:rPr lang="kk-KZ" dirty="0" smtClean="0"/>
              <a:t>“ДАРАБОЗ”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  <a:endParaRPr kumimoji="0" lang="kk-KZ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71472" y="428604"/>
            <a:ext cx="7848600" cy="110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ІІІ кезең </a:t>
            </a:r>
            <a:r>
              <a:rPr lang="kk-KZ" sz="3200" b="1" dirty="0" smtClean="0">
                <a:solidFill>
                  <a:srgbClr val="0070C0"/>
                </a:solidFill>
              </a:rPr>
              <a:t>«Ғимараттарды атау».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kk-KZ" sz="4000" b="1" dirty="0" smtClean="0">
                <a:solidFill>
                  <a:srgbClr val="FF0000"/>
                </a:solidFill>
              </a:rPr>
              <a:t>І топ </a:t>
            </a:r>
            <a:endParaRPr lang="kk-KZ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Әзірет-сұлта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2286016" cy="4286280"/>
          </a:xfrm>
          <a:prstGeom prst="rect">
            <a:avLst/>
          </a:prstGeom>
          <a:noFill/>
        </p:spPr>
      </p:pic>
      <p:pic>
        <p:nvPicPr>
          <p:cNvPr id="1027" name="Picture 3" descr="E:\110380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571612"/>
            <a:ext cx="3016239" cy="3151190"/>
          </a:xfrm>
          <a:prstGeom prst="rect">
            <a:avLst/>
          </a:prstGeom>
          <a:noFill/>
        </p:spPr>
      </p:pic>
      <p:pic>
        <p:nvPicPr>
          <p:cNvPr id="10" name="Picture 2" descr="Сурет:Congress Hall Asta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000240"/>
            <a:ext cx="2787646" cy="466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Интеллектуалды ойын</a:t>
            </a:r>
            <a:br>
              <a:rPr lang="kk-KZ" dirty="0" smtClean="0"/>
            </a:br>
            <a:r>
              <a:rPr lang="kk-KZ" dirty="0" smtClean="0"/>
              <a:t>“ДАРАБОЗ”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  <a:endParaRPr kumimoji="0" lang="kk-KZ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71472" y="428604"/>
            <a:ext cx="7848600" cy="49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 топ</a:t>
            </a:r>
          </a:p>
        </p:txBody>
      </p:sp>
      <p:pic>
        <p:nvPicPr>
          <p:cNvPr id="2050" name="Picture 2" descr="E:\201112080901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1071546"/>
            <a:ext cx="2714644" cy="5214974"/>
          </a:xfrm>
          <a:prstGeom prst="rect">
            <a:avLst/>
          </a:prstGeom>
          <a:noFill/>
        </p:spPr>
      </p:pic>
      <p:pic>
        <p:nvPicPr>
          <p:cNvPr id="2051" name="Picture 3" descr="E:\f536a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785794"/>
            <a:ext cx="4286280" cy="2714644"/>
          </a:xfrm>
          <a:prstGeom prst="rect">
            <a:avLst/>
          </a:prstGeom>
          <a:noFill/>
        </p:spPr>
      </p:pic>
      <p:pic>
        <p:nvPicPr>
          <p:cNvPr id="2052" name="Picture 4" descr="E:\13766460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786190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None/>
              <a:defRPr/>
            </a:pP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/>
              <a:t/>
            </a:r>
            <a:br>
              <a:rPr lang="kk-KZ" dirty="0"/>
            </a:b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1714488"/>
            <a:ext cx="7715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86116" y="214290"/>
            <a:ext cx="18347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кезең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57158" y="2571744"/>
            <a:ext cx="3714776" cy="628648"/>
          </a:xfrm>
          <a:prstGeom prst="round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Білгірлер сайысы</a:t>
            </a:r>
            <a:endParaRPr lang="ru-RU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" name="AutoShape 43"/>
          <p:cNvSpPr>
            <a:spLocks noChangeArrowheads="1"/>
          </p:cNvSpPr>
          <p:nvPr/>
        </p:nvSpPr>
        <p:spPr bwMode="auto">
          <a:xfrm>
            <a:off x="4643438" y="1285860"/>
            <a:ext cx="857256" cy="776302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 smtClean="0">
                <a:solidFill>
                  <a:srgbClr val="090E21"/>
                </a:solidFill>
                <a:hlinkClick r:id="rId3" action="ppaction://hlinksldjump"/>
              </a:rPr>
              <a:t>30</a:t>
            </a:r>
            <a:endParaRPr lang="ru-RU" sz="2400" b="1" dirty="0">
              <a:solidFill>
                <a:srgbClr val="090E21"/>
              </a:solidFill>
            </a:endParaRP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auto">
          <a:xfrm>
            <a:off x="6143636" y="1285860"/>
            <a:ext cx="844568" cy="776302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 smtClean="0">
                <a:solidFill>
                  <a:srgbClr val="FF33CC"/>
                </a:solidFill>
                <a:hlinkClick r:id="rId4" action="ppaction://hlinksldjump"/>
              </a:rPr>
              <a:t>40</a:t>
            </a:r>
            <a:endParaRPr lang="ru-RU" sz="2400" b="1" dirty="0">
              <a:solidFill>
                <a:srgbClr val="FF33CC"/>
              </a:solidFill>
            </a:endParaRPr>
          </a:p>
        </p:txBody>
      </p:sp>
      <p:sp>
        <p:nvSpPr>
          <p:cNvPr id="9" name="AutoShape 51"/>
          <p:cNvSpPr>
            <a:spLocks noChangeArrowheads="1"/>
          </p:cNvSpPr>
          <p:nvPr/>
        </p:nvSpPr>
        <p:spPr bwMode="auto">
          <a:xfrm>
            <a:off x="7500958" y="1285860"/>
            <a:ext cx="833464" cy="77630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 smtClean="0">
                <a:solidFill>
                  <a:srgbClr val="090E21"/>
                </a:solidFill>
                <a:hlinkClick r:id="rId5" action="ppaction://hlinksldjump"/>
              </a:rPr>
              <a:t>50</a:t>
            </a:r>
            <a:endParaRPr lang="ru-RU" sz="2400" b="1" dirty="0">
              <a:solidFill>
                <a:srgbClr val="090E21"/>
              </a:solidFill>
            </a:endParaRPr>
          </a:p>
        </p:txBody>
      </p:sp>
      <p:sp>
        <p:nvSpPr>
          <p:cNvPr id="10" name="AutoShape 5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643438" y="2492374"/>
            <a:ext cx="857256" cy="793749"/>
          </a:xfrm>
          <a:prstGeom prst="cube">
            <a:avLst>
              <a:gd name="adj" fmla="val 25000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>
                <a:solidFill>
                  <a:srgbClr val="FF33CC"/>
                </a:solidFill>
                <a:hlinkClick r:id="rId6" action="ppaction://hlinksldjump"/>
              </a:rPr>
              <a:t>30</a:t>
            </a:r>
            <a:endParaRPr lang="ru-RU" sz="2400" b="1" dirty="0">
              <a:solidFill>
                <a:srgbClr val="FF33CC"/>
              </a:solidFill>
            </a:endParaRPr>
          </a:p>
        </p:txBody>
      </p:sp>
      <p:sp>
        <p:nvSpPr>
          <p:cNvPr id="11" name="AutoShape 5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084888" y="2492374"/>
            <a:ext cx="844566" cy="793749"/>
          </a:xfrm>
          <a:prstGeom prst="cube">
            <a:avLst>
              <a:gd name="adj" fmla="val 25000"/>
            </a:avLst>
          </a:prstGeom>
          <a:solidFill>
            <a:srgbClr val="034D1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>
                <a:solidFill>
                  <a:srgbClr val="FF33CC"/>
                </a:solidFill>
                <a:hlinkClick r:id="rId7" action="ppaction://hlinksldjump"/>
              </a:rPr>
              <a:t>40</a:t>
            </a:r>
            <a:endParaRPr lang="ru-RU" sz="2400" b="1" dirty="0">
              <a:solidFill>
                <a:srgbClr val="FF33CC"/>
              </a:solidFill>
            </a:endParaRPr>
          </a:p>
        </p:txBody>
      </p:sp>
      <p:sp>
        <p:nvSpPr>
          <p:cNvPr id="12" name="AutoShape 5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524750" y="2492374"/>
            <a:ext cx="833464" cy="793749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>
                <a:solidFill>
                  <a:srgbClr val="FF33CC"/>
                </a:solidFill>
                <a:hlinkClick r:id="rId9" action="ppaction://hlinksldjump"/>
              </a:rPr>
              <a:t>50</a:t>
            </a:r>
            <a:endParaRPr lang="ru-RU" sz="2400" b="1" dirty="0">
              <a:solidFill>
                <a:srgbClr val="FF33CC"/>
              </a:solidFill>
            </a:endParaRPr>
          </a:p>
        </p:txBody>
      </p:sp>
      <p:sp>
        <p:nvSpPr>
          <p:cNvPr id="13" name="AutoShape 55"/>
          <p:cNvSpPr>
            <a:spLocks noChangeArrowheads="1"/>
          </p:cNvSpPr>
          <p:nvPr/>
        </p:nvSpPr>
        <p:spPr bwMode="auto">
          <a:xfrm>
            <a:off x="4572000" y="3714752"/>
            <a:ext cx="928694" cy="785818"/>
          </a:xfrm>
          <a:prstGeom prst="cube">
            <a:avLst>
              <a:gd name="adj" fmla="val 25000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 smtClean="0">
                <a:solidFill>
                  <a:schemeClr val="bg1"/>
                </a:solidFill>
                <a:hlinkClick r:id="rId10" action="ppaction://hlinksldjump"/>
              </a:rPr>
              <a:t>30</a:t>
            </a:r>
            <a:endParaRPr lang="kk-KZ" sz="2400" b="1" dirty="0">
              <a:solidFill>
                <a:schemeClr val="bg1"/>
              </a:solidFill>
            </a:endParaRPr>
          </a:p>
        </p:txBody>
      </p:sp>
      <p:sp>
        <p:nvSpPr>
          <p:cNvPr id="14" name="AutoShape 56"/>
          <p:cNvSpPr>
            <a:spLocks noChangeArrowheads="1"/>
          </p:cNvSpPr>
          <p:nvPr/>
        </p:nvSpPr>
        <p:spPr bwMode="auto">
          <a:xfrm>
            <a:off x="6000760" y="3714752"/>
            <a:ext cx="917591" cy="785818"/>
          </a:xfrm>
          <a:prstGeom prst="cube">
            <a:avLst>
              <a:gd name="adj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>
                <a:solidFill>
                  <a:srgbClr val="090E21"/>
                </a:solidFill>
                <a:hlinkClick r:id="rId11" action="ppaction://hlinksldjump"/>
              </a:rPr>
              <a:t>40</a:t>
            </a:r>
            <a:endParaRPr lang="ru-RU" sz="2400" b="1" dirty="0">
              <a:solidFill>
                <a:srgbClr val="090E21"/>
              </a:solidFill>
            </a:endParaRPr>
          </a:p>
        </p:txBody>
      </p:sp>
      <p:sp>
        <p:nvSpPr>
          <p:cNvPr id="15" name="AutoShape 57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429520" y="3643314"/>
            <a:ext cx="906489" cy="785818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2400" b="1" dirty="0" smtClean="0">
                <a:solidFill>
                  <a:srgbClr val="FF33CC"/>
                </a:solidFill>
                <a:hlinkClick r:id="rId8" action="ppaction://hlinksldjump"/>
              </a:rPr>
              <a:t>50</a:t>
            </a:r>
            <a:endParaRPr lang="ru-RU" sz="2400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lang="kk-KZ" sz="4400" b="1" dirty="0" smtClean="0"/>
          </a:p>
          <a:p>
            <a:pPr lvl="0" algn="ctr">
              <a:spcBef>
                <a:spcPct val="0"/>
              </a:spcBef>
            </a:pP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</a:p>
          <a:p>
            <a:pPr lvl="0" algn="ctr">
              <a:spcBef>
                <a:spcPct val="0"/>
              </a:spcBef>
            </a:pPr>
            <a:r>
              <a:rPr lang="kk-KZ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Тарихи сандар</a:t>
            </a:r>
            <a:r>
              <a:rPr lang="kk-KZ" sz="4400" b="1" dirty="0" smtClean="0">
                <a:solidFill>
                  <a:srgbClr val="0070C0"/>
                </a:solidFill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kumimoji="0" lang="kk-KZ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</a:t>
            </a:r>
            <a:r>
              <a:rPr kumimoji="0" lang="kk-KZ" sz="44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топ</a:t>
            </a:r>
          </a:p>
          <a:p>
            <a:pPr marL="742950" lvl="0" indent="-742950">
              <a:spcBef>
                <a:spcPct val="0"/>
              </a:spcBef>
              <a:buAutoNum type="arabicPeriod"/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1991жылы</a:t>
            </a:r>
          </a:p>
          <a:p>
            <a:pPr marL="742950" indent="-742950">
              <a:spcBef>
                <a:spcPct val="0"/>
              </a:spcBef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2. 1992 жыл 4 маусымда.</a:t>
            </a:r>
          </a:p>
          <a:p>
            <a:pPr marL="742950" indent="-742950">
              <a:spcBef>
                <a:spcPct val="0"/>
              </a:spcBef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3. 1960-69 жылдары</a:t>
            </a:r>
          </a:p>
          <a:p>
            <a:pPr marL="742950" indent="-742950">
              <a:spcBef>
                <a:spcPct val="0"/>
              </a:spcBef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4.1998жылы</a:t>
            </a:r>
          </a:p>
          <a:p>
            <a:pPr marL="742950" indent="-742950">
              <a:spcBef>
                <a:spcPct val="0"/>
              </a:spcBef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5.1977-1979жылы.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spcBef>
                <a:spcPct val="0"/>
              </a:spcBef>
            </a:pPr>
            <a:endParaRPr lang="ru-RU" sz="4400" dirty="0" smtClean="0"/>
          </a:p>
          <a:p>
            <a:pPr marL="742950" indent="-742950" algn="ctr">
              <a:spcBef>
                <a:spcPct val="0"/>
              </a:spcBef>
            </a:pPr>
            <a:endParaRPr lang="ru-RU" sz="4400" dirty="0" smtClean="0"/>
          </a:p>
          <a:p>
            <a:pPr marL="742950" lvl="0" indent="-742950" algn="ctr">
              <a:spcBef>
                <a:spcPct val="0"/>
              </a:spcBef>
            </a:pP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11395150kIGUnXjChf_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357694"/>
            <a:ext cx="28876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spcBef>
                <a:spcPct val="0"/>
              </a:spcBef>
            </a:pPr>
            <a:endParaRPr lang="ru-RU" sz="4400" dirty="0" smtClean="0"/>
          </a:p>
          <a:p>
            <a:pPr marL="742950" indent="-742950" algn="ctr">
              <a:spcBef>
                <a:spcPct val="0"/>
              </a:spcBef>
            </a:pPr>
            <a:endParaRPr lang="ru-RU" sz="4400" dirty="0" smtClean="0"/>
          </a:p>
          <a:p>
            <a:pPr marL="742950" lvl="0" indent="-742950" algn="ctr">
              <a:spcBef>
                <a:spcPct val="0"/>
              </a:spcBef>
            </a:pP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11395150kIGUnXjChf_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357694"/>
            <a:ext cx="28876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28572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 топ</a:t>
            </a:r>
          </a:p>
          <a:p>
            <a:pPr marL="457200" indent="-457200">
              <a:buAutoNum type="arabicPeriod"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1940 жылы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2. 1998 жылы 10 шілдеде</a:t>
            </a:r>
          </a:p>
          <a:p>
            <a:pPr marL="457200" indent="-457200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3. 1969-73 жылдары</a:t>
            </a:r>
          </a:p>
          <a:p>
            <a:pPr marL="457200" indent="-457200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4. 30 тамыз1995 ж</a:t>
            </a:r>
          </a:p>
          <a:p>
            <a:pPr marL="457200" indent="-457200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желтоқсан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1991ж.</a:t>
            </a:r>
            <a:endParaRPr lang="kk-K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kk-KZ" sz="2000" i="1" dirty="0" smtClean="0"/>
              <a:t>.</a:t>
            </a:r>
            <a:endParaRPr lang="ru-RU" sz="2000" dirty="0" smtClean="0"/>
          </a:p>
          <a:p>
            <a:pPr marL="457200" indent="-457200" algn="ctr"/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ЗИЯТКЕРЛІК ОЙЫН</a:t>
            </a:r>
          </a:p>
          <a:p>
            <a:pPr lvl="0" algn="ctr">
              <a:spcBef>
                <a:spcPct val="0"/>
              </a:spcBef>
            </a:pPr>
            <a:r>
              <a:rPr lang="kk-KZ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“ДАРАБОЗ</a:t>
            </a:r>
            <a:r>
              <a:rPr lang="kk-KZ" sz="4400" dirty="0" smtClean="0"/>
              <a:t>”</a:t>
            </a:r>
            <a:endParaRPr lang="ru-RU" sz="4400" dirty="0" smtClean="0"/>
          </a:p>
          <a:p>
            <a:pPr lvl="0" algn="ctr">
              <a:spcBef>
                <a:spcPct val="0"/>
              </a:spcBef>
            </a:pP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11395150kIGUnXjChf_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143380"/>
            <a:ext cx="28876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 smtClean="0"/>
              <a:t>-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Тыңдаңыздар!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Тыңдаңыздар!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Сайыстан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қалмаңыздар!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Мұнда қызық табылар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нұры шашылар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Ақыл, тілі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дамыған,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Үлгі алайық балалардан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None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Бүгінгі 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зияткерлік ойын </a:t>
            </a: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бөлімнен тұрады:</a:t>
            </a:r>
            <a:b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/>
              <a:t/>
            </a:r>
            <a:br>
              <a:rPr lang="kk-KZ" dirty="0"/>
            </a:b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1714488"/>
            <a:ext cx="771530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“Қас – қағым сәтте”</a:t>
            </a:r>
            <a:b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“Тұлғаны тани біл”</a:t>
            </a:r>
            <a:b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  “Ғимараттарды атау”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“Білгірлер</a:t>
            </a:r>
            <a:r>
              <a:rPr kumimoji="0" lang="kk-KZ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сайысы”</a:t>
            </a: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“Тарихи</a:t>
            </a:r>
            <a:r>
              <a:rPr kumimoji="0" lang="kk-KZ" sz="4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сандар</a:t>
            </a: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b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kk-KZ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- кезең.“Қас – қағым сәтте” деп аталады.</a:t>
            </a:r>
            <a:b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Бұл сайыста әр топқа 5 сұрақтан қойылады. Әр сұрақ 5 ұпаймен есептеледі.</a:t>
            </a:r>
            <a:b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Сонымен, топтарға сәттілік тілей отыра, ойынымызды бастаймыз</a:t>
            </a:r>
            <a:r>
              <a:rPr lang="kk-KZ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9600" dirty="0" smtClean="0"/>
              <a:t/>
            </a:r>
            <a:br>
              <a:rPr lang="kk-KZ" sz="9600" dirty="0" smtClean="0"/>
            </a:br>
            <a:endParaRPr kumimoji="0" lang="ru-RU" sz="9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kk-KZ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1 - топ:</a:t>
            </a: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1. Елбасымыздың туған жылы, туған жері?</a:t>
            </a:r>
          </a:p>
          <a:p>
            <a:pPr lvl="0" algn="ctr">
              <a:spcBef>
                <a:spcPct val="0"/>
              </a:spcBef>
            </a:pP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2. Бірінші Президент күні қашан тойланады? </a:t>
            </a:r>
          </a:p>
          <a:p>
            <a:pPr lvl="0" algn="ctr">
              <a:spcBef>
                <a:spcPct val="0"/>
              </a:spcBef>
            </a:pP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3. Қазақстан астаналарын ата? </a:t>
            </a:r>
          </a:p>
          <a:p>
            <a:pPr lvl="0" algn="ctr">
              <a:spcBef>
                <a:spcPct val="0"/>
              </a:spcBef>
            </a:pP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4.Қай жылыҚазақстан Республикасының “АТА ЗАҢЫ” қабылданды?</a:t>
            </a:r>
          </a:p>
          <a:p>
            <a:pPr lvl="0" algn="ctr">
              <a:spcBef>
                <a:spcPct val="0"/>
              </a:spcBef>
            </a:pP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5. Қай жылы тұңғыш мемлекеттік рәміздері бекітілді?</a:t>
            </a:r>
            <a:r>
              <a:rPr lang="kk-KZ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9600" dirty="0" smtClean="0"/>
              <a:t/>
            </a:r>
            <a:br>
              <a:rPr lang="kk-KZ" sz="9600" dirty="0" smtClean="0"/>
            </a:br>
            <a:endParaRPr kumimoji="0" lang="ru-RU" sz="9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</a:pPr>
            <a:endParaRPr lang="kk-K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kk-K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kk-KZ" sz="5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2 - топ </a:t>
            </a:r>
          </a:p>
          <a:p>
            <a:pPr lvl="0" algn="ctr">
              <a:spcBef>
                <a:spcPct val="0"/>
              </a:spcBef>
            </a:pPr>
            <a:r>
              <a:rPr lang="kk-KZ" sz="5100" b="1" dirty="0" smtClean="0">
                <a:latin typeface="Times New Roman" pitchFamily="18" charset="0"/>
                <a:cs typeface="Times New Roman" pitchFamily="18" charset="0"/>
              </a:rPr>
              <a:t>1.Қазақстан Республикасының тұңғыш президенті болып Нұрсұлтан Назарбаев қай жылы сайланды?</a:t>
            </a:r>
          </a:p>
          <a:p>
            <a:pPr lvl="0" algn="ctr">
              <a:spcBef>
                <a:spcPct val="0"/>
              </a:spcBef>
            </a:pPr>
            <a:endParaRPr lang="kk-KZ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kk-KZ" sz="5100" b="1" dirty="0" smtClean="0">
                <a:latin typeface="Times New Roman" pitchFamily="18" charset="0"/>
                <a:cs typeface="Times New Roman" pitchFamily="18" charset="0"/>
              </a:rPr>
              <a:t>2.Қай жылы Қазақстан Республикасының  Ұлттық ақшасы ТЕҢГЕ айналымға енді?</a:t>
            </a:r>
          </a:p>
          <a:p>
            <a:pPr lvl="0" algn="ctr">
              <a:spcBef>
                <a:spcPct val="0"/>
              </a:spcBef>
            </a:pPr>
            <a:endParaRPr lang="kk-KZ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kk-KZ" sz="5100" b="1" dirty="0" smtClean="0">
                <a:latin typeface="Times New Roman" pitchFamily="18" charset="0"/>
                <a:cs typeface="Times New Roman" pitchFamily="18" charset="0"/>
              </a:rPr>
              <a:t>3. Қай жылы еліміздің астанасы АСТАНАНЫҢ ресми   тұсаукесері   болды?</a:t>
            </a:r>
          </a:p>
          <a:p>
            <a:pPr lvl="0" algn="ctr">
              <a:spcBef>
                <a:spcPct val="0"/>
              </a:spcBef>
            </a:pPr>
            <a:endParaRPr lang="kk-KZ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kk-KZ" sz="5100" b="1" dirty="0" smtClean="0">
                <a:latin typeface="Times New Roman" pitchFamily="18" charset="0"/>
                <a:cs typeface="Times New Roman" pitchFamily="18" charset="0"/>
              </a:rPr>
              <a:t>4. Қай жылы ҚР әнұраны  қабылданды?</a:t>
            </a:r>
          </a:p>
          <a:p>
            <a:pPr lvl="0" algn="ctr">
              <a:spcBef>
                <a:spcPct val="0"/>
              </a:spcBef>
            </a:pPr>
            <a:endParaRPr lang="kk-KZ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kk-KZ" sz="5100" b="1" dirty="0" smtClean="0">
                <a:latin typeface="Times New Roman" pitchFamily="18" charset="0"/>
                <a:cs typeface="Times New Roman" pitchFamily="18" charset="0"/>
              </a:rPr>
              <a:t>5. ӘНҰРАН авторлары кімдер?</a:t>
            </a:r>
            <a:r>
              <a:rPr lang="kk-KZ" sz="23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39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239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None/>
              <a:defRPr/>
            </a:pP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/>
              <a:t/>
            </a:r>
            <a:br>
              <a:rPr lang="kk-KZ" dirty="0"/>
            </a:b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1714488"/>
            <a:ext cx="7715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1705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 кезең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85728"/>
            <a:ext cx="42795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“Тұлғаны тани біл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9" name="Рисунок 8" descr="F:\Тарихи адамдар\Ахмет_Байтұрсынов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071546"/>
            <a:ext cx="1685926" cy="4214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F:\Тарихи адамдар\Талғат Мусабаев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2357430"/>
            <a:ext cx="1643074" cy="4143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F:\Тарихи адамдар\Әлия Мол.jpg"/>
          <p:cNvPicPr/>
          <p:nvPr/>
        </p:nvPicPr>
        <p:blipFill>
          <a:blip r:embed="rId5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1285860"/>
            <a:ext cx="2143140" cy="4000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F:\Тарихи адамдар\Ыбырай Алтынсарин.jpg"/>
          <p:cNvPicPr/>
          <p:nvPr/>
        </p:nvPicPr>
        <p:blipFill>
          <a:blip r:embed="rId6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1643050"/>
            <a:ext cx="2428892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None/>
              <a:defRPr/>
            </a:pPr>
            <a:r>
              <a:rPr lang="kk-KZ" dirty="0"/>
              <a:t/>
            </a:r>
            <a:br>
              <a:rPr lang="kk-KZ" dirty="0"/>
            </a:b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1714488"/>
            <a:ext cx="7715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F:\Тарихи адамдар\Абай Құнанбаев.jpg"/>
          <p:cNvPicPr/>
          <p:nvPr/>
        </p:nvPicPr>
        <p:blipFill>
          <a:blip r:embed="rId3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2162175" cy="514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F:\Тарихи адамдар\toktar.jpg"/>
          <p:cNvPicPr/>
          <p:nvPr/>
        </p:nvPicPr>
        <p:blipFill>
          <a:blip r:embed="rId4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736"/>
            <a:ext cx="1928826" cy="5072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F:\Тарихи адамдар\Бауыржан момышұлы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1571612"/>
            <a:ext cx="1828804" cy="5000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F:\Тарихи адамдар\Мәншүк.jpg"/>
          <p:cNvPicPr/>
          <p:nvPr/>
        </p:nvPicPr>
        <p:blipFill>
          <a:blip r:embed="rId6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500042"/>
            <a:ext cx="1857388" cy="4929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204</Words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Интеллектуалды ойын “ДАРАБОЗ”</vt:lpstr>
      <vt:lpstr>Интеллектуалды ойын “ДАРАБОЗ”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Интеллектуалды ойын “ДАРАБОЗ”</dc:title>
  <dc:creator>Sulpak</dc:creator>
  <cp:lastModifiedBy>Windows User</cp:lastModifiedBy>
  <cp:revision>13</cp:revision>
  <dcterms:created xsi:type="dcterms:W3CDTF">2018-11-21T15:30:41Z</dcterms:created>
  <dcterms:modified xsi:type="dcterms:W3CDTF">2018-11-23T14:44:42Z</dcterms:modified>
</cp:coreProperties>
</file>